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52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central thesis: the question is not whether tools do work. The question is whether the use of tools deepens human capability or merely makes people less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let the organization talk abstractly about AI. Ask which mode is being deployed: amplification, delegation, or substitution.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Stewardship is a loop, not a launch event: worker voice, safeguards, training, accountability, shared gains, and new ladders.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practical filter: remove dead weight, not the work that forms judgment. If a task teaches something, preserve or replace that learning before automation.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critical for credibility. The presentation is not saying all AI objections fail. It is saying the mere presence of machine labor is not a coherent objection.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3D modeling comparison carefully. It is not that AI and 3D are identical; it is that “the machine did work” cannot be the dividing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 A translates the philosophy into leadership questions. This is a checklist for the moment before a tool or workflow is adopted.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 A-1 turns the core rule into a repeatable decision instrument. It asks what changes, who is affected, what must be preserved, and where the gains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useful in live governance. A numerical scorecard should never become a way to rationalize unresolved dignity or accountability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scorecard is intentionally simple. It makes leadership disclose what is planned, funded, worker-informed, and measurable.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human-development plan is the part that keeps the philosophy from staying abstract. It names affected workers, training, pathways, accountability, and review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the frame for the entire deck: dignity is not the same thing as redundancy, and efficiency is not a moral endpoint. It is the beginning of a distribution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prevents the deck from overstating the evidence. Labor-market projections are treated as exposure estimates and institutional assessments, not as deterministic forecasts.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by returning to the thesis. The deck is not anti-technology. It is anti-lazy innovation and pro-human capability.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treatise rejects both easy positions: anti-technology nostalgia and blind efficiency worship. The moral subject is the worker, not the workflow.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the room through the continuity: tools relocate human effort from direct exertion toward direction, verification, and judgment.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philosophical core: tools do not simply replace people; they change where people stand in the system. Leadership must evaluate whether the new posture improves agency.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delivered plainly. The goal is not to degrade routine work; it is to refuse to trap people in routine work because the system has not designed a better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job contains more than tasks. A task can be removed while a training function or status function remains unaccounted for. Efficiency creates surplus, and surplus allocation is a moral choice.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 invite the room to name the default allocation in their own organization. Does the time saved become capability or simply extraction?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technology can become an amplifier, a dependency, a monopoly lever, or an extraction engine. The test is not the tool; it is agency and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0" y="0"/>
            <a:ext cx="5790895" cy="6858000"/>
          </a:xfrm>
          <a:prstGeom prst="rect">
            <a:avLst/>
          </a:prstGeom>
          <a:solidFill>
            <a:srgbClr val="FFF8EB"/>
          </a:solidFill>
          <a:ln w="12700">
            <a:solidFill>
              <a:srgbClr val="FFF8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 flipH="1">
            <a:off x="8246058" y="0"/>
            <a:ext cx="3945941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8368" y="658368"/>
            <a:ext cx="4297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EXECUTIVE PRESENTATION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658368" y="1051560"/>
            <a:ext cx="5440680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HUMAN HAND</a:t>
            </a:r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THE INTELLIGENT TOOL</a:t>
            </a:r>
            <a:endParaRPr lang="en-US" sz="2900" dirty="0"/>
          </a:p>
        </p:txBody>
      </p:sp>
      <p:sp>
        <p:nvSpPr>
          <p:cNvPr id="10" name="Shape 7"/>
          <p:cNvSpPr/>
          <p:nvPr/>
        </p:nvSpPr>
        <p:spPr>
          <a:xfrm>
            <a:off x="658368" y="2788920"/>
            <a:ext cx="3246120" cy="0"/>
          </a:xfrm>
          <a:prstGeom prst="line">
            <a:avLst/>
          </a:prstGeom>
          <a:noFill/>
          <a:ln w="1778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8368" y="3063240"/>
            <a:ext cx="5303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Humanity, innovation, worker dignity, and the moral architecture of amplified effort.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58368" y="4160520"/>
            <a:ext cx="5303520" cy="1005840"/>
          </a:xfrm>
          <a:prstGeom prst="roundRect">
            <a:avLst>
              <a:gd name="adj" fmla="val 7273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70509" y="4381805"/>
            <a:ext cx="4879238" cy="5632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90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innovation to make people more capable, not merely less necessary.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658368" y="589788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By Chris White  |  May 2026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</a:t>
            </a:r>
            <a:endParaRPr lang="en-US" sz="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MORAL USE OF TECHNOLOGY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SAME TOOL CAN SERVE THREE DIFFERENT ROLES</a:t>
            </a:r>
            <a:endParaRPr lang="en-US" sz="24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surrounding system determines whether the tool expands or narrows human agency.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10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68680" y="1874520"/>
            <a:ext cx="3154680" cy="2148840"/>
          </a:xfrm>
          <a:prstGeom prst="roundRect">
            <a:avLst>
              <a:gd name="adj" fmla="val 2553"/>
            </a:avLst>
          </a:prstGeom>
          <a:solidFill>
            <a:srgbClr val="E9F1E8"/>
          </a:solidFill>
          <a:ln w="9525">
            <a:solidFill>
              <a:srgbClr val="3D6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33272" y="2039112"/>
            <a:ext cx="384048" cy="384048"/>
          </a:xfrm>
          <a:prstGeom prst="ellipse">
            <a:avLst/>
          </a:prstGeom>
          <a:solidFill>
            <a:srgbClr val="3D6C3B"/>
          </a:solidFill>
          <a:ln w="2540">
            <a:solidFill>
              <a:srgbClr val="3D6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33272" y="2168942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1527048" y="2079803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Amplification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527048" y="2404872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tool expands a worker’s ability while the worker remains meaningfully in command.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315968" y="1874520"/>
            <a:ext cx="3154680" cy="2148840"/>
          </a:xfrm>
          <a:prstGeom prst="roundRect">
            <a:avLst>
              <a:gd name="adj" fmla="val 2553"/>
            </a:avLst>
          </a:prstGeom>
          <a:solidFill>
            <a:srgbClr val="E8F1F7"/>
          </a:solidFill>
          <a:ln w="9525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480560" y="2039112"/>
            <a:ext cx="384048" cy="384048"/>
          </a:xfrm>
          <a:prstGeom prst="ellipse">
            <a:avLst/>
          </a:prstGeom>
          <a:solidFill>
            <a:srgbClr val="163A5C"/>
          </a:solidFill>
          <a:ln w="254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480560" y="2168942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4974336" y="2079803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Delegation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4974336" y="2404872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tool performs a defined task under trained human supervision and correction.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7763256" y="1874520"/>
            <a:ext cx="3154680" cy="2148840"/>
          </a:xfrm>
          <a:prstGeom prst="roundRect">
            <a:avLst>
              <a:gd name="adj" fmla="val 2553"/>
            </a:avLst>
          </a:prstGeom>
          <a:solidFill>
            <a:srgbClr val="F3E7E4"/>
          </a:solidFill>
          <a:ln w="9525">
            <a:solidFill>
              <a:srgbClr val="9D33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7927848" y="2039112"/>
            <a:ext cx="384048" cy="384048"/>
          </a:xfrm>
          <a:prstGeom prst="ellipse">
            <a:avLst/>
          </a:prstGeom>
          <a:solidFill>
            <a:srgbClr val="9D332E"/>
          </a:solidFill>
          <a:ln w="2540">
            <a:solidFill>
              <a:srgbClr val="9D33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7927848" y="2168942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8421624" y="2079803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Substitution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421624" y="2404872"/>
            <a:ext cx="2286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tool replaces a role or reduces the human to token oversight.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1097280" y="4892040"/>
            <a:ext cx="10058400" cy="868680"/>
          </a:xfrm>
          <a:prstGeom prst="roundRect">
            <a:avLst>
              <a:gd name="adj" fmla="val 8421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417320" y="5083150"/>
            <a:ext cx="941832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moral difference is not only the tool.</a:t>
            </a:r>
          </a:p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 is training, voice, accountability, shared gains, and role design.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a_clean_infographic_slide_style_diagram_on_a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2" y="91440"/>
            <a:ext cx="9669780" cy="6446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wide_clean_infographic_diagram_on_a_light_cream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2" y="91440"/>
            <a:ext cx="9669780" cy="6446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LIMITS OF THE ANALOGY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IS NOT MERELY ANOTHER HOE</a:t>
            </a:r>
            <a:endParaRPr lang="en-US" sz="25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historical analogy defeats the weak objection. It does not settle the strongest objections.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13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68680" y="1874520"/>
            <a:ext cx="5349240" cy="1965960"/>
          </a:xfrm>
          <a:prstGeom prst="roundRect">
            <a:avLst>
              <a:gd name="adj" fmla="val 3721"/>
            </a:avLst>
          </a:prstGeom>
          <a:solidFill>
            <a:srgbClr val="E8F1F7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69848" y="2039112"/>
            <a:ext cx="49469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WEAK OBJECTION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069848" y="2404872"/>
            <a:ext cx="4946904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“The machine did the work.”</a:t>
            </a:r>
            <a:endParaRPr lang="en-US" sz="1430" dirty="0"/>
          </a:p>
          <a:p>
            <a:pPr marL="0" indent="0">
              <a:buNone/>
            </a:pPr>
            <a:endParaRPr lang="en-US" sz="1430" dirty="0"/>
          </a:p>
          <a:p>
            <a:pPr marL="0" indent="0">
              <a:buNone/>
            </a:pPr>
            <a:r>
              <a:rPr lang="en-US" sz="14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That objection also reaches the hoe, the mill, the press, the camera, the renderer, and the spreadsheet.</a:t>
            </a:r>
            <a:endParaRPr lang="en-US" sz="1430" dirty="0"/>
          </a:p>
        </p:txBody>
      </p:sp>
      <p:sp>
        <p:nvSpPr>
          <p:cNvPr id="15" name="Shape 13"/>
          <p:cNvSpPr/>
          <p:nvPr/>
        </p:nvSpPr>
        <p:spPr>
          <a:xfrm>
            <a:off x="6446520" y="1874520"/>
            <a:ext cx="5074920" cy="1965960"/>
          </a:xfrm>
          <a:prstGeom prst="roundRect">
            <a:avLst>
              <a:gd name="adj" fmla="val 3721"/>
            </a:avLst>
          </a:prstGeom>
          <a:solidFill>
            <a:srgbClr val="F3E6CA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647688" y="2039112"/>
            <a:ext cx="46725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STRONGER OBJECTION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647688" y="2404872"/>
            <a:ext cx="4672584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data, consent, compensation, provenance, opacity, bias, attribution, style imitation, and platform concentration.</a:t>
            </a:r>
            <a:endParaRPr lang="en-US" sz="1430" dirty="0"/>
          </a:p>
        </p:txBody>
      </p:sp>
      <p:sp>
        <p:nvSpPr>
          <p:cNvPr id="18" name="Shape 16"/>
          <p:cNvSpPr/>
          <p:nvPr/>
        </p:nvSpPr>
        <p:spPr>
          <a:xfrm>
            <a:off x="1188720" y="4754880"/>
            <a:ext cx="9784080" cy="868680"/>
          </a:xfrm>
          <a:prstGeom prst="roundRect">
            <a:avLst>
              <a:gd name="adj" fmla="val 8421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508760" y="4945990"/>
            <a:ext cx="91440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Machine assistance does not negate human creativity.</a:t>
            </a:r>
          </a:p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 still must be judged by sourcing, accountability, power, and honest authorship.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CREATIVE PRODUCTION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3D MODELING AND GENERATIVE AI RAISE THE SAME FIRST QUESTION</a:t>
            </a:r>
            <a:endParaRPr lang="en-US" sz="23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tool category alone does not settle authorship.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14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914400" y="1847088"/>
            <a:ext cx="4983480" cy="2194560"/>
          </a:xfrm>
          <a:prstGeom prst="roundRect">
            <a:avLst>
              <a:gd name="adj" fmla="val 2917"/>
            </a:avLst>
          </a:prstGeom>
          <a:solidFill>
            <a:srgbClr val="FFFDF8"/>
          </a:solidFill>
          <a:ln w="1143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234440" y="2103120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3D MODELING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234440" y="2514600"/>
            <a:ext cx="4343400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rendering engine calculates light, shadow, physics, and material behavior.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234440" y="3310128"/>
            <a:ext cx="4343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Accepted when human direction, craft, and accountability remain meaningful.</a:t>
            </a:r>
            <a:endParaRPr lang="en-US" sz="1240" dirty="0"/>
          </a:p>
        </p:txBody>
      </p:sp>
      <p:sp>
        <p:nvSpPr>
          <p:cNvPr id="16" name="Shape 14"/>
          <p:cNvSpPr/>
          <p:nvPr/>
        </p:nvSpPr>
        <p:spPr>
          <a:xfrm>
            <a:off x="6400800" y="1847088"/>
            <a:ext cx="4983480" cy="2194560"/>
          </a:xfrm>
          <a:prstGeom prst="roundRect">
            <a:avLst>
              <a:gd name="adj" fmla="val 2917"/>
            </a:avLst>
          </a:prstGeom>
          <a:solidFill>
            <a:srgbClr val="E8F1F7"/>
          </a:solidFill>
          <a:ln w="1143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720840" y="2103120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GENERATIVE AI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720840" y="2514600"/>
            <a:ext cx="4343400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model proposes outputs; humans may prompt, curate, revise, composite, verify, and own.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720840" y="3310128"/>
            <a:ext cx="4343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Legitimate use depends on control, transformation, sourcing, and truthfulness.</a:t>
            </a:r>
            <a:endParaRPr lang="en-US" sz="1240" dirty="0"/>
          </a:p>
        </p:txBody>
      </p:sp>
      <p:sp>
        <p:nvSpPr>
          <p:cNvPr id="20" name="Shape 18"/>
          <p:cNvSpPr/>
          <p:nvPr/>
        </p:nvSpPr>
        <p:spPr>
          <a:xfrm>
            <a:off x="1051560" y="4828032"/>
            <a:ext cx="10104120" cy="868680"/>
          </a:xfrm>
          <a:prstGeom prst="roundRect">
            <a:avLst>
              <a:gd name="adj" fmla="val 8421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371600" y="5019142"/>
            <a:ext cx="946404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stronger the human intention, control, revision, transformation, accountability, and final judgment, the stronger the authorship claim.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09187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APPENDIX A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LEADER’S CHECKLIST FOR DIGNITY-PRESERVING INNOVATION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Before a task is automated, simplified, or assigned to a new technical system, leaders should ask better questions.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15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22960" y="1965960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987552" y="2130552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87552" y="2249424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1481328" y="2121408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Status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481328" y="249631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 the task unnecessary, or merely lower-status?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822960" y="3044952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E8F1F7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987552" y="3209544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87552" y="3328416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1481328" y="3200400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Formation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481328" y="3575304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will junior people no longer learn?</a:t>
            </a:r>
            <a:endParaRPr lang="en-US" sz="1120" dirty="0"/>
          </a:p>
        </p:txBody>
      </p:sp>
      <p:sp>
        <p:nvSpPr>
          <p:cNvPr id="22" name="Shape 20"/>
          <p:cNvSpPr/>
          <p:nvPr/>
        </p:nvSpPr>
        <p:spPr>
          <a:xfrm>
            <a:off x="822960" y="4123944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987552" y="4288536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87552" y="4407408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1481328" y="4279392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Voice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1481328" y="4654296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performs the task, and were they consulted?</a:t>
            </a:r>
            <a:endParaRPr lang="en-US" sz="1120" dirty="0"/>
          </a:p>
        </p:txBody>
      </p:sp>
      <p:sp>
        <p:nvSpPr>
          <p:cNvPr id="27" name="Shape 25"/>
          <p:cNvSpPr/>
          <p:nvPr/>
        </p:nvSpPr>
        <p:spPr>
          <a:xfrm>
            <a:off x="4160520" y="1965960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E8F1F7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4325112" y="2130552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325112" y="2249424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4818888" y="2121408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Risk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4818888" y="249631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income, status, advancement, or identity risk appears?</a:t>
            </a:r>
            <a:endParaRPr lang="en-US" sz="1120" dirty="0"/>
          </a:p>
        </p:txBody>
      </p:sp>
      <p:sp>
        <p:nvSpPr>
          <p:cNvPr id="32" name="Shape 30"/>
          <p:cNvSpPr/>
          <p:nvPr/>
        </p:nvSpPr>
        <p:spPr>
          <a:xfrm>
            <a:off x="4160520" y="3044952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4325112" y="3209544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4325112" y="3328416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4818888" y="3200400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Path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4818888" y="3575304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new role or ladder absorbs freed capacity?</a:t>
            </a:r>
            <a:endParaRPr lang="en-US" sz="1120" dirty="0"/>
          </a:p>
        </p:txBody>
      </p:sp>
      <p:sp>
        <p:nvSpPr>
          <p:cNvPr id="37" name="Shape 35"/>
          <p:cNvSpPr/>
          <p:nvPr/>
        </p:nvSpPr>
        <p:spPr>
          <a:xfrm>
            <a:off x="4160520" y="4123944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E8F1F7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4325112" y="4288536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7"/>
          <p:cNvSpPr/>
          <p:nvPr/>
        </p:nvSpPr>
        <p:spPr>
          <a:xfrm>
            <a:off x="4325112" y="4407408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950" dirty="0"/>
          </a:p>
        </p:txBody>
      </p:sp>
      <p:sp>
        <p:nvSpPr>
          <p:cNvPr id="40" name="Text 38"/>
          <p:cNvSpPr/>
          <p:nvPr/>
        </p:nvSpPr>
        <p:spPr>
          <a:xfrm>
            <a:off x="4818888" y="4279392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Dividend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4818888" y="4654296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Will gains be shared with workers and clients?</a:t>
            </a:r>
            <a:endParaRPr lang="en-US" sz="1120" dirty="0"/>
          </a:p>
        </p:txBody>
      </p:sp>
      <p:sp>
        <p:nvSpPr>
          <p:cNvPr id="42" name="Shape 40"/>
          <p:cNvSpPr/>
          <p:nvPr/>
        </p:nvSpPr>
        <p:spPr>
          <a:xfrm>
            <a:off x="7498080" y="1965960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7662672" y="2130552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7662672" y="2249424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</a:t>
            </a:r>
            <a:endParaRPr lang="en-US" sz="950" dirty="0"/>
          </a:p>
        </p:txBody>
      </p:sp>
      <p:sp>
        <p:nvSpPr>
          <p:cNvPr id="45" name="Text 43"/>
          <p:cNvSpPr/>
          <p:nvPr/>
        </p:nvSpPr>
        <p:spPr>
          <a:xfrm>
            <a:off x="8156448" y="2121408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Accountability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8156448" y="249631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owns quality, confidentiality, bias, and provenance?</a:t>
            </a:r>
            <a:endParaRPr lang="en-US" sz="1120" dirty="0"/>
          </a:p>
        </p:txBody>
      </p:sp>
      <p:sp>
        <p:nvSpPr>
          <p:cNvPr id="47" name="Shape 45"/>
          <p:cNvSpPr/>
          <p:nvPr/>
        </p:nvSpPr>
        <p:spPr>
          <a:xfrm>
            <a:off x="7498080" y="3044952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E8F1F7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7662672" y="3209544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7662672" y="3328416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</a:t>
            </a:r>
            <a:endParaRPr lang="en-US" sz="950" dirty="0"/>
          </a:p>
        </p:txBody>
      </p:sp>
      <p:sp>
        <p:nvSpPr>
          <p:cNvPr id="50" name="Text 48"/>
          <p:cNvSpPr/>
          <p:nvPr/>
        </p:nvSpPr>
        <p:spPr>
          <a:xfrm>
            <a:off x="8156448" y="3200400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Budget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8156448" y="3575304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training budget accompanies the tool budget?</a:t>
            </a:r>
            <a:endParaRPr lang="en-US" sz="1120" dirty="0"/>
          </a:p>
        </p:txBody>
      </p:sp>
      <p:sp>
        <p:nvSpPr>
          <p:cNvPr id="52" name="Shape 50"/>
          <p:cNvSpPr/>
          <p:nvPr/>
        </p:nvSpPr>
        <p:spPr>
          <a:xfrm>
            <a:off x="7498080" y="4123944"/>
            <a:ext cx="3063240" cy="868680"/>
          </a:xfrm>
          <a:prstGeom prst="roundRect">
            <a:avLst>
              <a:gd name="adj" fmla="val 6316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7662672" y="4288536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7662672" y="4407408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</a:t>
            </a:r>
            <a:endParaRPr lang="en-US" sz="950" dirty="0"/>
          </a:p>
        </p:txBody>
      </p:sp>
      <p:sp>
        <p:nvSpPr>
          <p:cNvPr id="55" name="Text 53"/>
          <p:cNvSpPr/>
          <p:nvPr/>
        </p:nvSpPr>
        <p:spPr>
          <a:xfrm>
            <a:off x="8156448" y="4279392"/>
            <a:ext cx="2194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Class test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8156448" y="4654296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Would we defend this redundancy for a higher-status worker?</a:t>
            </a:r>
            <a:endParaRPr lang="en-US" sz="1120" dirty="0"/>
          </a:p>
        </p:txBody>
      </p:sp>
      <p:sp>
        <p:nvSpPr>
          <p:cNvPr id="57" name="Shape 55"/>
          <p:cNvSpPr/>
          <p:nvPr/>
        </p:nvSpPr>
        <p:spPr>
          <a:xfrm>
            <a:off x="1600200" y="5623560"/>
            <a:ext cx="8915400" cy="566928"/>
          </a:xfrm>
          <a:prstGeom prst="roundRect">
            <a:avLst>
              <a:gd name="adj" fmla="val 12903"/>
            </a:avLst>
          </a:prstGeom>
          <a:solidFill>
            <a:srgbClr val="0D2B4C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6"/>
          <p:cNvSpPr/>
          <p:nvPr/>
        </p:nvSpPr>
        <p:spPr>
          <a:xfrm>
            <a:off x="1920240" y="5748284"/>
            <a:ext cx="8275320" cy="317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major task automation without a human-development plan.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APPENDIX A-1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DIGNITY-PRESERVING INNOVATION DECISION TOOL</a:t>
            </a:r>
            <a:endParaRPr lang="en-US" sz="22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practical scorecard, decision record, and human-development plan for proposed workflow change.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16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1005840" y="1847088"/>
            <a:ext cx="4754880" cy="1325880"/>
          </a:xfrm>
          <a:prstGeom prst="roundRect">
            <a:avLst>
              <a:gd name="adj" fmla="val 4138"/>
            </a:avLst>
          </a:prstGeom>
          <a:solidFill>
            <a:srgbClr val="F3E6CA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170432" y="2011680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180112" y="2139696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1664208" y="2002536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Necessity &amp; Status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664208" y="237744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Is the task unnecessary, or merely lower-status?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1005840" y="3703320"/>
            <a:ext cx="4754880" cy="1325880"/>
          </a:xfrm>
          <a:prstGeom prst="roundRect">
            <a:avLst>
              <a:gd name="adj" fmla="val 4138"/>
            </a:avLst>
          </a:prstGeom>
          <a:solidFill>
            <a:srgbClr val="E8F1F7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1170432" y="3867912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180112" y="3995928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1664208" y="3858768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Formation &amp; Learning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664208" y="4233672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Does the task teach judgment, discipline, or accountability?</a:t>
            </a:r>
            <a:endParaRPr lang="en-US" sz="1120" dirty="0"/>
          </a:p>
        </p:txBody>
      </p:sp>
      <p:sp>
        <p:nvSpPr>
          <p:cNvPr id="22" name="Shape 20"/>
          <p:cNvSpPr/>
          <p:nvPr/>
        </p:nvSpPr>
        <p:spPr>
          <a:xfrm>
            <a:off x="6400800" y="1847088"/>
            <a:ext cx="4754880" cy="1325880"/>
          </a:xfrm>
          <a:prstGeom prst="roundRect">
            <a:avLst>
              <a:gd name="adj" fmla="val 4138"/>
            </a:avLst>
          </a:prstGeom>
          <a:solidFill>
            <a:srgbClr val="E9F1E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565392" y="2011680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575072" y="2139696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7059168" y="2002536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Agency &amp; Power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7059168" y="237744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gains control, who loses discretion, and who is consulted?</a:t>
            </a:r>
            <a:endParaRPr lang="en-US" sz="1120" dirty="0"/>
          </a:p>
        </p:txBody>
      </p:sp>
      <p:sp>
        <p:nvSpPr>
          <p:cNvPr id="27" name="Shape 25"/>
          <p:cNvSpPr/>
          <p:nvPr/>
        </p:nvSpPr>
        <p:spPr>
          <a:xfrm>
            <a:off x="6400800" y="3703320"/>
            <a:ext cx="4754880" cy="1325880"/>
          </a:xfrm>
          <a:prstGeom prst="roundRect">
            <a:avLst>
              <a:gd name="adj" fmla="val 4138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6565392" y="3867912"/>
            <a:ext cx="384048" cy="384048"/>
          </a:xfrm>
          <a:prstGeom prst="ellipse">
            <a:avLst/>
          </a:prstGeom>
          <a:solidFill>
            <a:srgbClr val="B07A22"/>
          </a:solidFill>
          <a:ln w="25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6575072" y="3995928"/>
            <a:ext cx="38404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7059168" y="3858768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Surplus &amp; Accountability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7059168" y="4233672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receives the dividend, and who owns final judgment?</a:t>
            </a:r>
            <a:endParaRPr lang="en-US" sz="1120" dirty="0"/>
          </a:p>
        </p:txBody>
      </p:sp>
      <p:sp>
        <p:nvSpPr>
          <p:cNvPr id="32" name="Shape 30"/>
          <p:cNvSpPr/>
          <p:nvPr/>
        </p:nvSpPr>
        <p:spPr>
          <a:xfrm>
            <a:off x="1874520" y="5623560"/>
            <a:ext cx="8458200" cy="566928"/>
          </a:xfrm>
          <a:prstGeom prst="roundRect">
            <a:avLst>
              <a:gd name="adj" fmla="val 12903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2194560" y="5748284"/>
            <a:ext cx="7818120" cy="317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750" i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tool is not designed to prevent innovation. It is designed to prevent lazy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 GATE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HARD-STOP GATES COME BEFORE SCORING</a:t>
            </a:r>
            <a:endParaRPr lang="en-US" sz="25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high score cannot cure a blocked dignity risk.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17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22960" y="185623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08890" y="217170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WORKER VOICE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2907792" y="196596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Affected workers were not consulted.</a:t>
            </a:r>
            <a:endParaRPr lang="en-US" sz="1230" dirty="0"/>
          </a:p>
        </p:txBody>
      </p:sp>
      <p:sp>
        <p:nvSpPr>
          <p:cNvPr id="15" name="Shape 13"/>
          <p:cNvSpPr/>
          <p:nvPr/>
        </p:nvSpPr>
        <p:spPr>
          <a:xfrm>
            <a:off x="822960" y="290779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08890" y="322326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FORMATION RISK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907792" y="301752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training function disappears without a replacement path.</a:t>
            </a:r>
            <a:endParaRPr lang="en-US" sz="1230" dirty="0"/>
          </a:p>
        </p:txBody>
      </p:sp>
      <p:sp>
        <p:nvSpPr>
          <p:cNvPr id="18" name="Shape 16"/>
          <p:cNvSpPr/>
          <p:nvPr/>
        </p:nvSpPr>
        <p:spPr>
          <a:xfrm>
            <a:off x="822960" y="395935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08890" y="427482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ACCOUNTABILITY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2907792" y="406908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named human owns quality, bias, provenance, or final judgment.</a:t>
            </a:r>
            <a:endParaRPr lang="en-US" sz="1230" dirty="0"/>
          </a:p>
        </p:txBody>
      </p:sp>
      <p:sp>
        <p:nvSpPr>
          <p:cNvPr id="21" name="Shape 19"/>
          <p:cNvSpPr/>
          <p:nvPr/>
        </p:nvSpPr>
        <p:spPr>
          <a:xfrm>
            <a:off x="6400800" y="185623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3E6CA"/>
          </a:solidFill>
          <a:ln w="1016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586730" y="217170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STATUS / INCOME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485632" y="196596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change reduces status, income, or advancement without mitigation.</a:t>
            </a:r>
            <a:endParaRPr lang="en-US" sz="1230" dirty="0"/>
          </a:p>
        </p:txBody>
      </p:sp>
      <p:sp>
        <p:nvSpPr>
          <p:cNvPr id="24" name="Shape 22"/>
          <p:cNvSpPr/>
          <p:nvPr/>
        </p:nvSpPr>
        <p:spPr>
          <a:xfrm>
            <a:off x="6400800" y="290779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3E6CA"/>
          </a:solidFill>
          <a:ln w="1016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586730" y="322326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COST EXTRACTION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8485632" y="301752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 savings flow upward, with no worker/client/training benefit.</a:t>
            </a:r>
            <a:endParaRPr lang="en-US" sz="1230" dirty="0"/>
          </a:p>
        </p:txBody>
      </p:sp>
      <p:sp>
        <p:nvSpPr>
          <p:cNvPr id="27" name="Shape 25"/>
          <p:cNvSpPr/>
          <p:nvPr/>
        </p:nvSpPr>
        <p:spPr>
          <a:xfrm>
            <a:off x="6400800" y="3959352"/>
            <a:ext cx="5074920" cy="804672"/>
          </a:xfrm>
          <a:prstGeom prst="roundRect">
            <a:avLst>
              <a:gd name="adj" fmla="val 4545"/>
            </a:avLst>
          </a:prstGeom>
          <a:solidFill>
            <a:srgbClr val="F3E6CA"/>
          </a:solidFill>
          <a:ln w="1016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586730" y="4274820"/>
            <a:ext cx="15087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HIGH-STAKES USE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485632" y="406908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3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Legal, financial, safety, privacy, employment, or client-impacting decisions lack heightened safeguards.</a:t>
            </a:r>
            <a:endParaRPr lang="en-US" sz="1230" dirty="0"/>
          </a:p>
        </p:txBody>
      </p:sp>
      <p:sp>
        <p:nvSpPr>
          <p:cNvPr id="30" name="Shape 28"/>
          <p:cNvSpPr/>
          <p:nvPr/>
        </p:nvSpPr>
        <p:spPr>
          <a:xfrm>
            <a:off x="1188720" y="5559552"/>
            <a:ext cx="9784080" cy="566928"/>
          </a:xfrm>
          <a:prstGeom prst="roundRect">
            <a:avLst>
              <a:gd name="adj" fmla="val 12903"/>
            </a:avLst>
          </a:prstGeom>
          <a:solidFill>
            <a:srgbClr val="0D2B4C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508760" y="5684276"/>
            <a:ext cx="9144000" cy="317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a hard-stop gate is triggered, pause implementation and redesign the plan before scoring.</a:t>
            </a:r>
            <a:endParaRPr lang="en-US" sz="16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SCORECARD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DISCIPLINED DELIBERATION, NOT FAKE MATH</a:t>
            </a:r>
            <a:endParaRPr lang="en-US" sz="24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Score each criterion from 0 to 3; hard stops override the numerical score.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18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68680" y="1847088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E8F1F7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3" name="Text 11"/>
          <p:cNvSpPr/>
          <p:nvPr/>
        </p:nvSpPr>
        <p:spPr>
          <a:xfrm>
            <a:off x="1033272" y="1975104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Necessity vs. status bias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572000" y="1965960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68680" y="2505456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FFFDF8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6" name="Text 14"/>
          <p:cNvSpPr/>
          <p:nvPr/>
        </p:nvSpPr>
        <p:spPr>
          <a:xfrm>
            <a:off x="1033272" y="2633472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Formation value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72000" y="2624328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868680" y="3163824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E8F1F7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9" name="Text 17"/>
          <p:cNvSpPr/>
          <p:nvPr/>
        </p:nvSpPr>
        <p:spPr>
          <a:xfrm>
            <a:off x="1033272" y="3291840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Worker voice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572000" y="3282696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868680" y="3822192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FFFDF8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2" name="Text 20"/>
          <p:cNvSpPr/>
          <p:nvPr/>
        </p:nvSpPr>
        <p:spPr>
          <a:xfrm>
            <a:off x="1033272" y="3950208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Income/status risk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572000" y="394106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868680" y="4480560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E8F1F7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5" name="Text 23"/>
          <p:cNvSpPr/>
          <p:nvPr/>
        </p:nvSpPr>
        <p:spPr>
          <a:xfrm>
            <a:off x="1033272" y="4608576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New ladder / role path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572000" y="4599432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6400800" y="1847088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FFFDF8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8" name="Text 26"/>
          <p:cNvSpPr/>
          <p:nvPr/>
        </p:nvSpPr>
        <p:spPr>
          <a:xfrm>
            <a:off x="6565392" y="1975104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Shared gains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104120" y="1965960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6400800" y="2505456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E8F1F7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1" name="Text 29"/>
          <p:cNvSpPr/>
          <p:nvPr/>
        </p:nvSpPr>
        <p:spPr>
          <a:xfrm>
            <a:off x="6565392" y="2633472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Quality &amp; accountability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0104120" y="2624328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6400800" y="3163824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FFFDF8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4" name="Text 32"/>
          <p:cNvSpPr/>
          <p:nvPr/>
        </p:nvSpPr>
        <p:spPr>
          <a:xfrm>
            <a:off x="6565392" y="3291840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Training budget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104120" y="3282696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6400800" y="3822192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E8F1F7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7" name="Text 35"/>
          <p:cNvSpPr/>
          <p:nvPr/>
        </p:nvSpPr>
        <p:spPr>
          <a:xfrm>
            <a:off x="6565392" y="3950208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Junior learning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0104120" y="394106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6400800" y="4480560"/>
            <a:ext cx="5074920" cy="438912"/>
          </a:xfrm>
          <a:prstGeom prst="roundRect">
            <a:avLst>
              <a:gd name="adj" fmla="val 6250"/>
            </a:avLst>
          </a:prstGeom>
          <a:solidFill>
            <a:srgbClr val="FFFDF8"/>
          </a:solidFill>
          <a:ln w="5080">
            <a:solidFill>
              <a:srgbClr val="D8C6A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0" name="Text 38"/>
          <p:cNvSpPr/>
          <p:nvPr/>
        </p:nvSpPr>
        <p:spPr>
          <a:xfrm>
            <a:off x="6565392" y="4608576"/>
            <a:ext cx="33832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Status test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104120" y="4599432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0   1   2   3</a:t>
            </a:r>
            <a:endParaRPr lang="en-US" sz="1200" dirty="0"/>
          </a:p>
        </p:txBody>
      </p:sp>
      <p:sp>
        <p:nvSpPr>
          <p:cNvPr id="42" name="Shape 40"/>
          <p:cNvSpPr/>
          <p:nvPr/>
        </p:nvSpPr>
        <p:spPr>
          <a:xfrm>
            <a:off x="1143000" y="5440680"/>
            <a:ext cx="9829800" cy="658368"/>
          </a:xfrm>
          <a:prstGeom prst="roundRect">
            <a:avLst>
              <a:gd name="adj" fmla="val 6944"/>
            </a:avLst>
          </a:prstGeom>
          <a:solidFill>
            <a:srgbClr val="FFFDF8"/>
          </a:solidFill>
          <a:ln w="1016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1417320" y="5669280"/>
            <a:ext cx="9281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7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24–30 proceed  |  18–23 conditional pilot  |  12–17 redesign  |  0–11 do not proceed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REQUIRED ATTACHMENT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HUMAN-DEVELOPMENT PLAN</a:t>
            </a:r>
            <a:endParaRPr lang="en-US" sz="25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 major automation, simplification, or AI-enabled workflow change needs a plan specific enough to be audited.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19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914400" y="1874520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89508" y="2167129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TASK &amp; ROLES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2743200" y="1965960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changes, who performs it today, and who relies on it?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914400" y="2898648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3E6CA"/>
          </a:solidFill>
          <a:ln w="952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89508" y="3191257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HUMAN VALUE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2743200" y="2990088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judgment, learning, quality control, or institutional memory exists?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914400" y="3922776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89508" y="4215385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REPLACEMENT PATHWAY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2743200" y="401421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will lost learning be preserved, simulated, mentored, or moved?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400800" y="1874520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3E6CA"/>
          </a:solidFill>
          <a:ln w="952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575908" y="2167129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NEW LADDER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229600" y="1965960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role, responsibility, status, or development path absorbs freed capacity?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400800" y="2898648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FFDF8"/>
          </a:solidFill>
          <a:ln w="9525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575908" y="3191257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SHARED GAINS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8229600" y="2990088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will time savings become training, wages, workload relief, quality, or client value?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6400800" y="3922776"/>
            <a:ext cx="4937760" cy="768096"/>
          </a:xfrm>
          <a:prstGeom prst="roundRect">
            <a:avLst>
              <a:gd name="adj" fmla="val 4762"/>
            </a:avLst>
          </a:prstGeom>
          <a:solidFill>
            <a:srgbClr val="F3E6CA"/>
          </a:solidFill>
          <a:ln w="952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575908" y="4215385"/>
            <a:ext cx="1508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ACCOUNTABILITY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229600" y="401421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owns final judgment, confidentiality, provenance, bias review, and escalation?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1234440" y="5532120"/>
            <a:ext cx="9646920" cy="685800"/>
          </a:xfrm>
          <a:prstGeom prst="roundRect">
            <a:avLst>
              <a:gd name="adj" fmla="val 10667"/>
            </a:avLst>
          </a:prstGeom>
          <a:solidFill>
            <a:srgbClr val="0D2B4C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554480" y="5682996"/>
            <a:ext cx="9006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 / 60 / 90 days: Did this innovation make people more capable, or merely less necessary?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PROPOSITION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PROTECT DIGNITY, NOT REDUNDANCY</a:t>
            </a:r>
            <a:endParaRPr lang="en-US" sz="27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goal is not to keep people busy. The goal is to help people become more.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2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960120" y="1920240"/>
            <a:ext cx="10241280" cy="1325880"/>
          </a:xfrm>
          <a:prstGeom prst="roundRect">
            <a:avLst>
              <a:gd name="adj" fmla="val 5517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280160" y="2176272"/>
            <a:ext cx="9601200" cy="8138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Eliminate unnecessary toil, not necessary people.</a:t>
            </a:r>
            <a:endParaRPr lang="en-US" sz="2900" dirty="0"/>
          </a:p>
        </p:txBody>
      </p:sp>
      <p:sp>
        <p:nvSpPr>
          <p:cNvPr id="14" name="Shape 12"/>
          <p:cNvSpPr/>
          <p:nvPr/>
        </p:nvSpPr>
        <p:spPr>
          <a:xfrm>
            <a:off x="1143000" y="3840480"/>
            <a:ext cx="3154680" cy="1143000"/>
          </a:xfrm>
          <a:prstGeom prst="roundRect">
            <a:avLst>
              <a:gd name="adj" fmla="val 6400"/>
            </a:avLst>
          </a:prstGeom>
          <a:solidFill>
            <a:srgbClr val="E8F1F7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344168" y="400507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 WORKERS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44168" y="4370832"/>
            <a:ext cx="275234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not preserve obsolete workflows as a substitute for human development.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4553712" y="3840480"/>
            <a:ext cx="3154680" cy="1143000"/>
          </a:xfrm>
          <a:prstGeom prst="roundRect">
            <a:avLst>
              <a:gd name="adj" fmla="val 6400"/>
            </a:avLst>
          </a:prstGeom>
          <a:solidFill>
            <a:srgbClr val="F3E6CA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754880" y="400507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LADDERS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4754880" y="4370832"/>
            <a:ext cx="275234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If a task changes, the person should have a path to change with it.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7964424" y="3840480"/>
            <a:ext cx="3154680" cy="1143000"/>
          </a:xfrm>
          <a:prstGeom prst="roundRect">
            <a:avLst>
              <a:gd name="adj" fmla="val 6400"/>
            </a:avLst>
          </a:prstGeom>
          <a:solidFill>
            <a:srgbClr val="E9F1E8"/>
          </a:solidFill>
          <a:ln w="12700">
            <a:solidFill>
              <a:srgbClr val="3D6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165592" y="4005072"/>
            <a:ext cx="27523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SHARE GAINS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8165592" y="4370832"/>
            <a:ext cx="275234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Efficiency creates a surplus. Leadership decides where it goes.</a:t>
            </a:r>
            <a:endParaRPr lang="en-US" sz="13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BASE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SOURCE NOTES ANCHOR THE ARGUMENT; THEY DO NOT OVERCLAIM THE FUTURE</a:t>
            </a:r>
            <a:endParaRPr lang="en-US" sz="23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full bibliography remains in the companion thought piece.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20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68680" y="1874520"/>
            <a:ext cx="5074920" cy="1280160"/>
          </a:xfrm>
          <a:prstGeom prst="roundRect">
            <a:avLst>
              <a:gd name="adj" fmla="val 5714"/>
            </a:avLst>
          </a:prstGeom>
          <a:solidFill>
            <a:srgbClr val="FFFDF8"/>
          </a:solidFill>
          <a:ln w="1270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069848" y="2039112"/>
            <a:ext cx="46725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HISTORICAL &amp; PHILOSOPHICAL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069848" y="2404872"/>
            <a:ext cx="4672584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 extension, writing as technology, mechanical reproduction, digital craft, artifacts and power.</a:t>
            </a:r>
            <a:endParaRPr lang="en-US" sz="1240" dirty="0"/>
          </a:p>
        </p:txBody>
      </p:sp>
      <p:sp>
        <p:nvSpPr>
          <p:cNvPr id="15" name="Shape 13"/>
          <p:cNvSpPr/>
          <p:nvPr/>
        </p:nvSpPr>
        <p:spPr>
          <a:xfrm>
            <a:off x="6355080" y="1874520"/>
            <a:ext cx="5074920" cy="1280160"/>
          </a:xfrm>
          <a:prstGeom prst="roundRect">
            <a:avLst>
              <a:gd name="adj" fmla="val 5714"/>
            </a:avLst>
          </a:prstGeom>
          <a:solidFill>
            <a:srgbClr val="E8F1F7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556248" y="2039112"/>
            <a:ext cx="46725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LABOR &amp; INSTITUTIONS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556248" y="2404872"/>
            <a:ext cx="4672584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Automation, task exposure, skill change, job quality, worker consultation, training, and public-workforce readiness.</a:t>
            </a:r>
            <a:endParaRPr lang="en-US" sz="1240" dirty="0"/>
          </a:p>
        </p:txBody>
      </p:sp>
      <p:sp>
        <p:nvSpPr>
          <p:cNvPr id="18" name="Shape 16"/>
          <p:cNvSpPr/>
          <p:nvPr/>
        </p:nvSpPr>
        <p:spPr>
          <a:xfrm>
            <a:off x="868680" y="3703320"/>
            <a:ext cx="5074920" cy="1280160"/>
          </a:xfrm>
          <a:prstGeom prst="roundRect">
            <a:avLst>
              <a:gd name="adj" fmla="val 5714"/>
            </a:avLst>
          </a:prstGeom>
          <a:solidFill>
            <a:srgbClr val="F3E6CA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69848" y="3867912"/>
            <a:ext cx="46725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LAW &amp; AUTHORSHIP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069848" y="4233672"/>
            <a:ext cx="4672584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Human authorship, AI-assisted works, training data, fair use, consent, compensation, and provenance.</a:t>
            </a:r>
            <a:endParaRPr lang="en-US" sz="1240" dirty="0"/>
          </a:p>
        </p:txBody>
      </p:sp>
      <p:sp>
        <p:nvSpPr>
          <p:cNvPr id="21" name="Shape 19"/>
          <p:cNvSpPr/>
          <p:nvPr/>
        </p:nvSpPr>
        <p:spPr>
          <a:xfrm>
            <a:off x="6355080" y="3703320"/>
            <a:ext cx="5074920" cy="1280160"/>
          </a:xfrm>
          <a:prstGeom prst="roundRect">
            <a:avLst>
              <a:gd name="adj" fmla="val 5714"/>
            </a:avLst>
          </a:prstGeom>
          <a:solidFill>
            <a:srgbClr val="E9F1E8"/>
          </a:solidFill>
          <a:ln w="12700">
            <a:solidFill>
              <a:srgbClr val="3D6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556248" y="3867912"/>
            <a:ext cx="46725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INTERPRETATION CAUTION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556248" y="4233672"/>
            <a:ext cx="4672584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4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Exposure, capability, and time savings are not predictions of actual job loss for any specific worker or firm.</a:t>
            </a:r>
            <a:endParaRPr lang="en-US" sz="124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 SYNTHESIS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MACHINES TO REMOVE MACHINE-LIKE TOIL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Then build human systems around judgment, relationship, creativity, responsibility, care, courage, taste, and wisdom.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21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1158240" y="2238451"/>
            <a:ext cx="9875520" cy="1051560"/>
          </a:xfrm>
          <a:prstGeom prst="roundRect">
            <a:avLst>
              <a:gd name="adj" fmla="val 6957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478280" y="2469794"/>
            <a:ext cx="9235440" cy="58887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5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Use innovation to make people more capable, not merely less necessary.</a:t>
            </a:r>
            <a:endParaRPr lang="en-US" sz="2550" dirty="0"/>
          </a:p>
        </p:txBody>
      </p:sp>
      <p:sp>
        <p:nvSpPr>
          <p:cNvPr id="14" name="Shape 12"/>
          <p:cNvSpPr/>
          <p:nvPr/>
        </p:nvSpPr>
        <p:spPr>
          <a:xfrm>
            <a:off x="1828800" y="3730752"/>
            <a:ext cx="8549640" cy="1234440"/>
          </a:xfrm>
          <a:prstGeom prst="roundRect">
            <a:avLst>
              <a:gd name="adj" fmla="val 5926"/>
            </a:avLst>
          </a:prstGeom>
          <a:solidFill>
            <a:srgbClr val="0D2B4C"/>
          </a:solidFill>
          <a:ln w="152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240280" y="4023360"/>
            <a:ext cx="7726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7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MACHINE MAY DO MORE OF THE WORK.</a:t>
            </a:r>
            <a:endParaRPr lang="en-US" sz="1750" dirty="0"/>
          </a:p>
          <a:p>
            <a:pPr marL="0" indent="0" algn="ctr">
              <a:buNone/>
            </a:pPr>
            <a:r>
              <a:rPr lang="en-US" sz="17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THAT ONLY MAKES THE HUMAN QUESTION MORE IMPORTANT.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1920240" y="5486400"/>
            <a:ext cx="84582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 dignity. Build ladders. Share gains. Preserve formation. Own judgment.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FALSE CHOICE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EFFICIENCY VERSUS EMPLOYMENT IS THE WRONG DEBATE</a:t>
            </a:r>
            <a:endParaRPr lang="en-US" sz="25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better frame is dignity versus redundancy.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3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22960" y="1874520"/>
            <a:ext cx="4983480" cy="1874520"/>
          </a:xfrm>
          <a:prstGeom prst="roundRect">
            <a:avLst>
              <a:gd name="adj" fmla="val 2927"/>
            </a:avLst>
          </a:prstGeom>
          <a:solidFill>
            <a:srgbClr val="F3E7E4"/>
          </a:solidFill>
          <a:ln w="12700">
            <a:solidFill>
              <a:srgbClr val="9D33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143000" y="2121408"/>
            <a:ext cx="4389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A272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BAD BINARY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43000" y="2542032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Embrace efficiency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 accept displacement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1097280" y="3383280"/>
            <a:ext cx="4297680" cy="0"/>
          </a:xfrm>
          <a:prstGeom prst="line">
            <a:avLst/>
          </a:prstGeom>
          <a:noFill/>
          <a:ln w="15240">
            <a:solidFill>
              <a:srgbClr val="9D332E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143000" y="3383280"/>
            <a:ext cx="4251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 preserve old work at any cost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5989320" y="2788920"/>
            <a:ext cx="777240" cy="0"/>
          </a:xfrm>
          <a:prstGeom prst="line">
            <a:avLst/>
          </a:prstGeom>
          <a:noFill/>
          <a:ln w="25400">
            <a:solidFill>
              <a:srgbClr val="B07A22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903720" y="1874520"/>
            <a:ext cx="4526280" cy="1874520"/>
          </a:xfrm>
          <a:prstGeom prst="roundRect">
            <a:avLst>
              <a:gd name="adj" fmla="val 2927"/>
            </a:avLst>
          </a:prstGeom>
          <a:solidFill>
            <a:srgbClr val="E9F1E8"/>
          </a:solidFill>
          <a:ln w="12700">
            <a:solidFill>
              <a:srgbClr val="3D6C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223760" y="2121408"/>
            <a:ext cx="3840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6B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BETTER FRAME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7223760" y="2542032"/>
            <a:ext cx="3840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1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Protect dignity.</a:t>
            </a:r>
            <a:endParaRPr lang="en-US" sz="2150" dirty="0"/>
          </a:p>
          <a:p>
            <a:pPr marL="0" indent="0">
              <a:buNone/>
            </a:pPr>
            <a:r>
              <a:rPr lang="en-US" sz="21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Remove redundancy.</a:t>
            </a:r>
            <a:endParaRPr lang="en-US" sz="2150" dirty="0"/>
          </a:p>
        </p:txBody>
      </p:sp>
      <p:sp>
        <p:nvSpPr>
          <p:cNvPr id="21" name="Text 19"/>
          <p:cNvSpPr/>
          <p:nvPr/>
        </p:nvSpPr>
        <p:spPr>
          <a:xfrm>
            <a:off x="7223760" y="3410712"/>
            <a:ext cx="3886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Preserve agency, not needless toil.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1874520" y="4681728"/>
            <a:ext cx="8412480" cy="713232"/>
          </a:xfrm>
          <a:prstGeom prst="roundRect">
            <a:avLst>
              <a:gd name="adj" fmla="val 10256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2194560" y="4838639"/>
            <a:ext cx="7772400" cy="3994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900" i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 has dignity because the worker has dignity.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a_clean_infographic_poster_slide_with_a_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2" y="91440"/>
            <a:ext cx="9669780" cy="6446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HISTORICAL PATTERN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INNOVATION RELOCATES HUMAN AGENCY</a:t>
            </a:r>
            <a:endParaRPr lang="en-US" sz="27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has not disappeared. The human has moved.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5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1645920" y="2258568"/>
            <a:ext cx="914400" cy="914400"/>
          </a:xfrm>
          <a:prstGeom prst="ellipse">
            <a:avLst/>
          </a:prstGeom>
          <a:solidFill>
            <a:srgbClr val="F3E6CA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645920" y="255117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234440" y="3355848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Muscle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3785616"/>
            <a:ext cx="2103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6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Direct bodily effort is amplified by tools.</a:t>
            </a:r>
            <a:endParaRPr lang="en-US" sz="1160" dirty="0"/>
          </a:p>
        </p:txBody>
      </p:sp>
      <p:sp>
        <p:nvSpPr>
          <p:cNvPr id="16" name="Shape 14"/>
          <p:cNvSpPr/>
          <p:nvPr/>
        </p:nvSpPr>
        <p:spPr>
          <a:xfrm>
            <a:off x="2606040" y="2715768"/>
            <a:ext cx="1553978" cy="0"/>
          </a:xfrm>
          <a:prstGeom prst="line">
            <a:avLst/>
          </a:prstGeom>
          <a:noFill/>
          <a:ln w="16510">
            <a:solidFill>
              <a:srgbClr val="B07A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251960" y="2258568"/>
            <a:ext cx="914400" cy="914400"/>
          </a:xfrm>
          <a:prstGeom prst="ellipse">
            <a:avLst/>
          </a:prstGeom>
          <a:solidFill>
            <a:srgbClr val="E8F1F7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251960" y="255117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840480" y="3355848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Direction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57600" y="3785616"/>
            <a:ext cx="2103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6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defines purpose and constraints.</a:t>
            </a:r>
            <a:endParaRPr lang="en-US" sz="1160" dirty="0"/>
          </a:p>
        </p:txBody>
      </p:sp>
      <p:sp>
        <p:nvSpPr>
          <p:cNvPr id="21" name="Shape 19"/>
          <p:cNvSpPr/>
          <p:nvPr/>
        </p:nvSpPr>
        <p:spPr>
          <a:xfrm>
            <a:off x="5212079" y="2715768"/>
            <a:ext cx="1570557" cy="0"/>
          </a:xfrm>
          <a:prstGeom prst="line">
            <a:avLst/>
          </a:prstGeom>
          <a:noFill/>
          <a:ln w="16510">
            <a:solidFill>
              <a:srgbClr val="B07A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6858000" y="2258568"/>
            <a:ext cx="914400" cy="914400"/>
          </a:xfrm>
          <a:prstGeom prst="ellipse">
            <a:avLst/>
          </a:prstGeom>
          <a:solidFill>
            <a:srgbClr val="E9F1E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858000" y="255117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446520" y="3355848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Supervision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263640" y="3785616"/>
            <a:ext cx="2103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6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oversees systems and corrects drift.</a:t>
            </a:r>
            <a:endParaRPr lang="en-US" sz="1160" dirty="0"/>
          </a:p>
        </p:txBody>
      </p:sp>
      <p:sp>
        <p:nvSpPr>
          <p:cNvPr id="26" name="Shape 24"/>
          <p:cNvSpPr/>
          <p:nvPr/>
        </p:nvSpPr>
        <p:spPr>
          <a:xfrm>
            <a:off x="7818120" y="2715768"/>
            <a:ext cx="1567040" cy="0"/>
          </a:xfrm>
          <a:prstGeom prst="line">
            <a:avLst/>
          </a:prstGeom>
          <a:noFill/>
          <a:ln w="16510">
            <a:solidFill>
              <a:srgbClr val="B07A22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9464040" y="2258568"/>
            <a:ext cx="914400" cy="914400"/>
          </a:xfrm>
          <a:prstGeom prst="ellipse">
            <a:avLst/>
          </a:prstGeom>
          <a:solidFill>
            <a:srgbClr val="FFFDF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9464040" y="255117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052560" y="3355848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Judgment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869680" y="3785616"/>
            <a:ext cx="2103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6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owns meaning, accountability, and choice.</a:t>
            </a:r>
            <a:endParaRPr lang="en-US" sz="1160" dirty="0"/>
          </a:p>
        </p:txBody>
      </p:sp>
      <p:sp>
        <p:nvSpPr>
          <p:cNvPr id="31" name="Shape 29"/>
          <p:cNvSpPr/>
          <p:nvPr/>
        </p:nvSpPr>
        <p:spPr>
          <a:xfrm>
            <a:off x="1234440" y="5257800"/>
            <a:ext cx="9738360" cy="822960"/>
          </a:xfrm>
          <a:prstGeom prst="roundRect">
            <a:avLst>
              <a:gd name="adj" fmla="val 8889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1554480" y="5438851"/>
            <a:ext cx="909828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2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moral question is whether the new human position is freer, wiser, more accountable - or merely more dependent.</a:t>
            </a:r>
            <a:endParaRPr lang="en-US" sz="17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DIGNITY DISTINCTION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WORKER IS NOT THE WORKFLOW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Routine work can be real work. Redundant work should not become a permanent place.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6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22960" y="1828800"/>
            <a:ext cx="5303520" cy="3246120"/>
          </a:xfrm>
          <a:prstGeom prst="roundRect">
            <a:avLst>
              <a:gd name="adj" fmla="val 2254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143000" y="2176272"/>
            <a:ext cx="461772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Baseline work is real work.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143000" y="2971800"/>
            <a:ext cx="44805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Routine tasks can require memory, care, discipline, judgment, and pride.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1143000" y="4005072"/>
            <a:ext cx="4251960" cy="0"/>
          </a:xfrm>
          <a:prstGeom prst="line">
            <a:avLst/>
          </a:prstGeom>
          <a:noFill/>
          <a:ln w="1270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143000" y="4279392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Reject contempt for ordinary work.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6537960" y="1828800"/>
            <a:ext cx="4892040" cy="3246120"/>
          </a:xfrm>
          <a:prstGeom prst="roundRect">
            <a:avLst>
              <a:gd name="adj" fmla="val 2254"/>
            </a:avLst>
          </a:prstGeom>
          <a:solidFill>
            <a:srgbClr val="E8F1F7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858000" y="2176272"/>
            <a:ext cx="4343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Baseline people are not a thing.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6858000" y="2971800"/>
            <a:ext cx="4160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Preserving a person in a low-growth role can sound humane while quietly protecting hierarchy.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6858000" y="4005072"/>
            <a:ext cx="3977640" cy="0"/>
          </a:xfrm>
          <a:prstGeom prst="line">
            <a:avLst/>
          </a:prstGeom>
          <a:noFill/>
          <a:ln w="1270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858000" y="4279392"/>
            <a:ext cx="4160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Reject benevolent containment.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1645920" y="5559552"/>
            <a:ext cx="9052560" cy="566928"/>
          </a:xfrm>
          <a:prstGeom prst="roundRect">
            <a:avLst>
              <a:gd name="adj" fmla="val 12903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965960" y="5684276"/>
            <a:ext cx="8412480" cy="317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dignity belongs to the worker. The redundancy belongs to the system.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OPERATIONAL FRAME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JOBS ARE BUNDLES; EFFICIENCY CREATES A SURPLUS</a:t>
            </a:r>
            <a:endParaRPr lang="en-US" sz="24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Automation disturbs tasks first, then roles, wages, training, status, and power.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7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868680" y="1993392"/>
            <a:ext cx="4160520" cy="3218688"/>
          </a:xfrm>
          <a:prstGeom prst="roundRect">
            <a:avLst>
              <a:gd name="adj" fmla="val 2273"/>
            </a:avLst>
          </a:prstGeom>
          <a:solidFill>
            <a:srgbClr val="0D2B4C"/>
          </a:solidFill>
          <a:ln w="1524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216152" y="2331720"/>
            <a:ext cx="34747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JOB IS NOT</a:t>
            </a:r>
            <a:endParaRPr lang="en-US" sz="2050" dirty="0"/>
          </a:p>
          <a:p>
            <a:pPr marL="0" indent="0" algn="ctr">
              <a:buNone/>
            </a:pPr>
            <a:r>
              <a:rPr lang="en-US" sz="2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SOLID OBJECT</a:t>
            </a:r>
            <a:endParaRPr lang="en-US" sz="2050" dirty="0"/>
          </a:p>
        </p:txBody>
      </p:sp>
      <p:sp>
        <p:nvSpPr>
          <p:cNvPr id="14" name="Shape 12"/>
          <p:cNvSpPr/>
          <p:nvPr/>
        </p:nvSpPr>
        <p:spPr>
          <a:xfrm>
            <a:off x="1417320" y="3401568"/>
            <a:ext cx="3063240" cy="0"/>
          </a:xfrm>
          <a:prstGeom prst="line">
            <a:avLst/>
          </a:prstGeom>
          <a:noFill/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234440" y="3703320"/>
            <a:ext cx="349300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320" dirty="0">
                <a:solidFill>
                  <a:srgbClr val="F2E9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is a bundle of tasks, permissions, relationships, risks, training functions, status signals, and future opportunities.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5596128" y="2029968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596128" y="2249424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Tasks</a:t>
            </a:r>
            <a:endParaRPr lang="en-US" sz="1120" dirty="0"/>
          </a:p>
        </p:txBody>
      </p:sp>
      <p:sp>
        <p:nvSpPr>
          <p:cNvPr id="18" name="Shape 16"/>
          <p:cNvSpPr/>
          <p:nvPr/>
        </p:nvSpPr>
        <p:spPr>
          <a:xfrm>
            <a:off x="7479792" y="2029968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E8F1F7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7479792" y="2249424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</a:t>
            </a:r>
            <a:endParaRPr lang="en-US" sz="1120" dirty="0"/>
          </a:p>
        </p:txBody>
      </p:sp>
      <p:sp>
        <p:nvSpPr>
          <p:cNvPr id="20" name="Shape 18"/>
          <p:cNvSpPr/>
          <p:nvPr/>
        </p:nvSpPr>
        <p:spPr>
          <a:xfrm>
            <a:off x="9363456" y="2029968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363456" y="2249424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Status</a:t>
            </a:r>
            <a:endParaRPr lang="en-US" sz="1120" dirty="0"/>
          </a:p>
        </p:txBody>
      </p:sp>
      <p:sp>
        <p:nvSpPr>
          <p:cNvPr id="22" name="Shape 20"/>
          <p:cNvSpPr/>
          <p:nvPr/>
        </p:nvSpPr>
        <p:spPr>
          <a:xfrm>
            <a:off x="5596128" y="3054096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E8F1F7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596128" y="3273552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Income</a:t>
            </a:r>
            <a:endParaRPr lang="en-US" sz="1120" dirty="0"/>
          </a:p>
        </p:txBody>
      </p:sp>
      <p:sp>
        <p:nvSpPr>
          <p:cNvPr id="24" name="Shape 22"/>
          <p:cNvSpPr/>
          <p:nvPr/>
        </p:nvSpPr>
        <p:spPr>
          <a:xfrm>
            <a:off x="7479792" y="3054096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FFFDF8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479792" y="3273552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Relationships</a:t>
            </a:r>
            <a:endParaRPr lang="en-US" sz="1120" dirty="0"/>
          </a:p>
        </p:txBody>
      </p:sp>
      <p:sp>
        <p:nvSpPr>
          <p:cNvPr id="26" name="Shape 24"/>
          <p:cNvSpPr/>
          <p:nvPr/>
        </p:nvSpPr>
        <p:spPr>
          <a:xfrm>
            <a:off x="9363456" y="3054096"/>
            <a:ext cx="1664208" cy="658368"/>
          </a:xfrm>
          <a:prstGeom prst="roundRect">
            <a:avLst>
              <a:gd name="adj" fmla="val 6944"/>
            </a:avLst>
          </a:prstGeom>
          <a:solidFill>
            <a:srgbClr val="E8F1F7"/>
          </a:solidFill>
          <a:ln w="10160">
            <a:solidFill>
              <a:srgbClr val="D2B07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9363456" y="3273552"/>
            <a:ext cx="16642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0D2B4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Risk</a:t>
            </a:r>
            <a:endParaRPr lang="en-US" sz="1120" dirty="0"/>
          </a:p>
        </p:txBody>
      </p:sp>
      <p:sp>
        <p:nvSpPr>
          <p:cNvPr id="28" name="Shape 26"/>
          <p:cNvSpPr/>
          <p:nvPr/>
        </p:nvSpPr>
        <p:spPr>
          <a:xfrm>
            <a:off x="5596128" y="4315968"/>
            <a:ext cx="5440680" cy="658368"/>
          </a:xfrm>
          <a:prstGeom prst="roundRect">
            <a:avLst>
              <a:gd name="adj" fmla="val 11111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813755" y="4460809"/>
            <a:ext cx="5005426" cy="36868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750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the tool saves time, the surplus will go somewhere.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5440680" y="5349240"/>
            <a:ext cx="5715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Margin  |  Training  |  Wages  |  Lower price  |  Quality  |  Workload  |  Layoffs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58368" y="365760"/>
            <a:ext cx="3200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20" b="1" dirty="0">
                <a:solidFill>
                  <a:srgbClr val="B07A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 TEST</a:t>
            </a:r>
            <a:endParaRPr lang="en-US" sz="920" dirty="0"/>
          </a:p>
        </p:txBody>
      </p:sp>
      <p:sp>
        <p:nvSpPr>
          <p:cNvPr id="6" name="Text 4"/>
          <p:cNvSpPr/>
          <p:nvPr/>
        </p:nvSpPr>
        <p:spPr>
          <a:xfrm>
            <a:off x="658368" y="594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TIME DIVIDEND IS NEVER NEUTRAL</a:t>
            </a:r>
            <a:endParaRPr lang="en-US" sz="2650" dirty="0"/>
          </a:p>
        </p:txBody>
      </p:sp>
      <p:sp>
        <p:nvSpPr>
          <p:cNvPr id="7" name="Shape 5"/>
          <p:cNvSpPr/>
          <p:nvPr/>
        </p:nvSpPr>
        <p:spPr>
          <a:xfrm>
            <a:off x="658368" y="1225296"/>
            <a:ext cx="3017520" cy="0"/>
          </a:xfrm>
          <a:prstGeom prst="line">
            <a:avLst/>
          </a:prstGeom>
          <a:noFill/>
          <a:ln w="14605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58368" y="1344168"/>
            <a:ext cx="10424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6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Tools do not decide where savings go. Leaders do.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594360" y="6519672"/>
            <a:ext cx="10881360" cy="0"/>
          </a:xfrm>
          <a:prstGeom prst="line">
            <a:avLst/>
          </a:prstGeom>
          <a:noFill/>
          <a:ln w="7620">
            <a:solidFill>
              <a:srgbClr val="D2B071">
                <a:alpha val="8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656539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Human Hand and the Intelligent Tool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9829800" y="6565392"/>
            <a:ext cx="1737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2026  |  8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1097280" y="1828800"/>
            <a:ext cx="10058400" cy="1463040"/>
          </a:xfrm>
          <a:prstGeom prst="roundRect">
            <a:avLst>
              <a:gd name="adj" fmla="val 5000"/>
            </a:avLst>
          </a:prstGeom>
          <a:solidFill>
            <a:srgbClr val="FFFDF8"/>
          </a:solidFill>
          <a:ln w="1270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1417320" y="2084832"/>
            <a:ext cx="941832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moral test of innovation is not whether it saves time.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It is what the organization does with the time it saves.</a:t>
            </a:r>
            <a:endParaRPr lang="en-US" sz="2300" dirty="0"/>
          </a:p>
        </p:txBody>
      </p:sp>
      <p:sp>
        <p:nvSpPr>
          <p:cNvPr id="14" name="Shape 12"/>
          <p:cNvSpPr/>
          <p:nvPr/>
        </p:nvSpPr>
        <p:spPr>
          <a:xfrm>
            <a:off x="1014679" y="3967592"/>
            <a:ext cx="1170432" cy="1170432"/>
          </a:xfrm>
          <a:prstGeom prst="ellipse">
            <a:avLst/>
          </a:prstGeom>
          <a:solidFill>
            <a:srgbClr val="FFFDF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43407" y="428306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Margin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679399" y="456652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3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benefit</a:t>
            </a:r>
            <a:endParaRPr lang="en-US" sz="930" dirty="0"/>
          </a:p>
        </p:txBody>
      </p:sp>
      <p:sp>
        <p:nvSpPr>
          <p:cNvPr id="17" name="Shape 15"/>
          <p:cNvSpPr/>
          <p:nvPr/>
        </p:nvSpPr>
        <p:spPr>
          <a:xfrm>
            <a:off x="2230831" y="4552808"/>
            <a:ext cx="1005840" cy="0"/>
          </a:xfrm>
          <a:prstGeom prst="line">
            <a:avLst/>
          </a:prstGeom>
          <a:noFill/>
          <a:ln w="10160">
            <a:solidFill>
              <a:srgbClr val="D2B071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300679" y="3967592"/>
            <a:ext cx="1170432" cy="1170432"/>
          </a:xfrm>
          <a:prstGeom prst="ellipse">
            <a:avLst/>
          </a:prstGeom>
          <a:solidFill>
            <a:srgbClr val="E9F1E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029407" y="428306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Training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2965399" y="456652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3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capability benefit</a:t>
            </a:r>
            <a:endParaRPr lang="en-US" sz="930" dirty="0"/>
          </a:p>
        </p:txBody>
      </p:sp>
      <p:sp>
        <p:nvSpPr>
          <p:cNvPr id="21" name="Shape 19"/>
          <p:cNvSpPr/>
          <p:nvPr/>
        </p:nvSpPr>
        <p:spPr>
          <a:xfrm>
            <a:off x="4516831" y="4552808"/>
            <a:ext cx="1005840" cy="0"/>
          </a:xfrm>
          <a:prstGeom prst="line">
            <a:avLst/>
          </a:prstGeom>
          <a:noFill/>
          <a:ln w="10160">
            <a:solidFill>
              <a:srgbClr val="D2B071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5586679" y="3967592"/>
            <a:ext cx="1170432" cy="1170432"/>
          </a:xfrm>
          <a:prstGeom prst="ellipse">
            <a:avLst/>
          </a:prstGeom>
          <a:solidFill>
            <a:srgbClr val="FFFDF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315407" y="428306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Wages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5251399" y="456652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3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worker benefit</a:t>
            </a:r>
            <a:endParaRPr lang="en-US" sz="930" dirty="0"/>
          </a:p>
        </p:txBody>
      </p:sp>
      <p:sp>
        <p:nvSpPr>
          <p:cNvPr id="25" name="Shape 23"/>
          <p:cNvSpPr/>
          <p:nvPr/>
        </p:nvSpPr>
        <p:spPr>
          <a:xfrm>
            <a:off x="6802831" y="4552808"/>
            <a:ext cx="1005840" cy="0"/>
          </a:xfrm>
          <a:prstGeom prst="line">
            <a:avLst/>
          </a:prstGeom>
          <a:noFill/>
          <a:ln w="10160">
            <a:solidFill>
              <a:srgbClr val="D2B071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7872679" y="3967592"/>
            <a:ext cx="1170432" cy="1170432"/>
          </a:xfrm>
          <a:prstGeom prst="ellipse">
            <a:avLst/>
          </a:prstGeom>
          <a:solidFill>
            <a:srgbClr val="FFFDF8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601407" y="428306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Quality</a:t>
            </a:r>
            <a:endParaRPr lang="en-US" sz="1350" dirty="0"/>
          </a:p>
        </p:txBody>
      </p:sp>
      <p:sp>
        <p:nvSpPr>
          <p:cNvPr id="28" name="Text 26"/>
          <p:cNvSpPr/>
          <p:nvPr/>
        </p:nvSpPr>
        <p:spPr>
          <a:xfrm>
            <a:off x="7537399" y="456652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3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client benefit</a:t>
            </a:r>
            <a:endParaRPr lang="en-US" sz="930" dirty="0"/>
          </a:p>
        </p:txBody>
      </p:sp>
      <p:sp>
        <p:nvSpPr>
          <p:cNvPr id="29" name="Shape 27"/>
          <p:cNvSpPr/>
          <p:nvPr/>
        </p:nvSpPr>
        <p:spPr>
          <a:xfrm>
            <a:off x="9088831" y="4552808"/>
            <a:ext cx="1005840" cy="0"/>
          </a:xfrm>
          <a:prstGeom prst="line">
            <a:avLst/>
          </a:prstGeom>
          <a:noFill/>
          <a:ln w="10160">
            <a:solidFill>
              <a:srgbClr val="D2B071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10158679" y="3967592"/>
            <a:ext cx="1170432" cy="1170432"/>
          </a:xfrm>
          <a:prstGeom prst="ellipse">
            <a:avLst/>
          </a:prstGeom>
          <a:solidFill>
            <a:srgbClr val="E8F1F7"/>
          </a:solidFill>
          <a:ln w="13970">
            <a:solidFill>
              <a:srgbClr val="B07A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9887407" y="428306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0D2B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Workload</a:t>
            </a:r>
            <a:endParaRPr lang="en-US" sz="1350" dirty="0"/>
          </a:p>
        </p:txBody>
      </p:sp>
      <p:sp>
        <p:nvSpPr>
          <p:cNvPr id="32" name="Text 30"/>
          <p:cNvSpPr/>
          <p:nvPr/>
        </p:nvSpPr>
        <p:spPr>
          <a:xfrm>
            <a:off x="9823399" y="4566524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30" dirty="0">
                <a:solidFill>
                  <a:srgbClr val="5B64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human benefit</a:t>
            </a:r>
            <a:endParaRPr lang="en-US" sz="93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7EE"/>
          </a:solidFill>
          <a:ln w="12700">
            <a:solidFill>
              <a:srgbClr val="FB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B07A22"/>
          </a:solidFill>
          <a:ln w="12700">
            <a:solidFill>
              <a:srgbClr val="B07A2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2081967" y="0"/>
            <a:ext cx="109728" cy="6858000"/>
          </a:xfrm>
          <a:prstGeom prst="rect">
            <a:avLst/>
          </a:prstGeom>
          <a:solidFill>
            <a:srgbClr val="F6EBD8"/>
          </a:solidFill>
          <a:ln w="12700">
            <a:solidFill>
              <a:srgbClr val="F6EB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a_clean_infographic_slide_style_figure_with_a_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2" y="91440"/>
            <a:ext cx="9669780" cy="6446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2429</Words>
  <Application>Microsoft Macintosh PowerPoint</Application>
  <PresentationFormat>Widescreen</PresentationFormat>
  <Paragraphs>315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Hand and the Intelligent Tool</dc:title>
  <dc:subject>Humanity, innovation, worker dignity, and the moral architecture of amplified effort</dc:subject>
  <dc:creator>Chris White</dc:creator>
  <cp:lastModifiedBy>Christopher White</cp:lastModifiedBy>
  <cp:revision>2</cp:revision>
  <dcterms:created xsi:type="dcterms:W3CDTF">2026-05-25T23:28:09Z</dcterms:created>
  <dcterms:modified xsi:type="dcterms:W3CDTF">2026-05-25T23:38:58Z</dcterms:modified>
</cp:coreProperties>
</file>